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1"/>
  </p:notesMasterIdLst>
  <p:sldIdLst>
    <p:sldId id="273" r:id="rId2"/>
    <p:sldId id="256" r:id="rId3"/>
    <p:sldId id="386" r:id="rId4"/>
    <p:sldId id="257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401" r:id="rId17"/>
    <p:sldId id="357" r:id="rId18"/>
    <p:sldId id="358" r:id="rId19"/>
    <p:sldId id="359" r:id="rId20"/>
    <p:sldId id="360" r:id="rId21"/>
    <p:sldId id="269" r:id="rId22"/>
    <p:sldId id="270" r:id="rId23"/>
    <p:sldId id="275" r:id="rId24"/>
    <p:sldId id="276" r:id="rId25"/>
    <p:sldId id="277" r:id="rId26"/>
    <p:sldId id="278" r:id="rId27"/>
    <p:sldId id="279" r:id="rId28"/>
    <p:sldId id="271" r:id="rId29"/>
    <p:sldId id="272" r:id="rId30"/>
    <p:sldId id="281" r:id="rId31"/>
    <p:sldId id="282" r:id="rId32"/>
    <p:sldId id="283" r:id="rId33"/>
    <p:sldId id="280" r:id="rId34"/>
    <p:sldId id="285" r:id="rId35"/>
    <p:sldId id="286" r:id="rId36"/>
    <p:sldId id="287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9" r:id="rId46"/>
    <p:sldId id="297" r:id="rId47"/>
    <p:sldId id="298" r:id="rId48"/>
    <p:sldId id="302" r:id="rId49"/>
    <p:sldId id="303" r:id="rId50"/>
    <p:sldId id="304" r:id="rId51"/>
    <p:sldId id="366" r:id="rId52"/>
    <p:sldId id="300" r:id="rId53"/>
    <p:sldId id="305" r:id="rId54"/>
    <p:sldId id="306" r:id="rId55"/>
    <p:sldId id="361" r:id="rId56"/>
    <p:sldId id="362" r:id="rId57"/>
    <p:sldId id="363" r:id="rId58"/>
    <p:sldId id="364" r:id="rId59"/>
    <p:sldId id="365" r:id="rId60"/>
    <p:sldId id="388" r:id="rId61"/>
    <p:sldId id="316" r:id="rId62"/>
    <p:sldId id="317" r:id="rId63"/>
    <p:sldId id="307" r:id="rId64"/>
    <p:sldId id="312" r:id="rId65"/>
    <p:sldId id="310" r:id="rId66"/>
    <p:sldId id="314" r:id="rId67"/>
    <p:sldId id="315" r:id="rId68"/>
    <p:sldId id="308" r:id="rId69"/>
    <p:sldId id="309" r:id="rId70"/>
    <p:sldId id="318" r:id="rId71"/>
    <p:sldId id="319" r:id="rId72"/>
    <p:sldId id="320" r:id="rId73"/>
    <p:sldId id="322" r:id="rId74"/>
    <p:sldId id="324" r:id="rId75"/>
    <p:sldId id="323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8" r:id="rId84"/>
    <p:sldId id="332" r:id="rId85"/>
    <p:sldId id="333" r:id="rId86"/>
    <p:sldId id="334" r:id="rId87"/>
    <p:sldId id="335" r:id="rId88"/>
    <p:sldId id="336" r:id="rId89"/>
    <p:sldId id="337" r:id="rId90"/>
    <p:sldId id="339" r:id="rId91"/>
    <p:sldId id="340" r:id="rId92"/>
    <p:sldId id="341" r:id="rId93"/>
    <p:sldId id="342" r:id="rId94"/>
    <p:sldId id="343" r:id="rId95"/>
    <p:sldId id="387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72" r:id="rId108"/>
    <p:sldId id="355" r:id="rId109"/>
    <p:sldId id="371" r:id="rId110"/>
    <p:sldId id="378" r:id="rId111"/>
    <p:sldId id="383" r:id="rId112"/>
    <p:sldId id="356" r:id="rId113"/>
    <p:sldId id="367" r:id="rId114"/>
    <p:sldId id="370" r:id="rId115"/>
    <p:sldId id="368" r:id="rId116"/>
    <p:sldId id="369" r:id="rId117"/>
    <p:sldId id="373" r:id="rId118"/>
    <p:sldId id="374" r:id="rId119"/>
    <p:sldId id="375" r:id="rId120"/>
    <p:sldId id="376" r:id="rId121"/>
    <p:sldId id="377" r:id="rId122"/>
    <p:sldId id="380" r:id="rId123"/>
    <p:sldId id="379" r:id="rId124"/>
    <p:sldId id="381" r:id="rId125"/>
    <p:sldId id="382" r:id="rId126"/>
    <p:sldId id="385" r:id="rId127"/>
    <p:sldId id="384" r:id="rId128"/>
    <p:sldId id="389" r:id="rId129"/>
    <p:sldId id="390" r:id="rId130"/>
    <p:sldId id="391" r:id="rId131"/>
    <p:sldId id="392" r:id="rId132"/>
    <p:sldId id="394" r:id="rId133"/>
    <p:sldId id="393" r:id="rId134"/>
    <p:sldId id="395" r:id="rId135"/>
    <p:sldId id="396" r:id="rId136"/>
    <p:sldId id="397" r:id="rId137"/>
    <p:sldId id="398" r:id="rId138"/>
    <p:sldId id="399" r:id="rId139"/>
    <p:sldId id="400" r:id="rId1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notesMaster" Target="notesMasters/notesMaster1.xml"/><Relationship Id="rId142" Type="http://schemas.openxmlformats.org/officeDocument/2006/relationships/printerSettings" Target="printerSettings/printerSettings1.bin"/><Relationship Id="rId143" Type="http://schemas.openxmlformats.org/officeDocument/2006/relationships/presProps" Target="presProps.xml"/><Relationship Id="rId144" Type="http://schemas.openxmlformats.org/officeDocument/2006/relationships/viewProps" Target="viewProps.xml"/><Relationship Id="rId145" Type="http://schemas.openxmlformats.org/officeDocument/2006/relationships/theme" Target="theme/theme1.xml"/><Relationship Id="rId1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DEF3-3A5E-904F-9B8E-ACF0C58E7CD0}" type="datetimeFigureOut">
              <a:rPr lang="en-US" smtClean="0"/>
              <a:t>10/9/14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6A044-0EAF-344F-AB5A-28DD2D61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8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methods</a:t>
            </a:r>
            <a:r>
              <a:rPr lang="en-US" baseline="0" dirty="0" smtClean="0"/>
              <a:t> 93-94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students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4829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Halloween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084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217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Solstice Parade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4390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Pat’s baby shower 1997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2937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pat’s baby shower 1997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760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8686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</a:t>
            </a:r>
            <a:r>
              <a:rPr lang="en-US" baseline="0" dirty="0" smtClean="0"/>
              <a:t> 1998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997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4840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jack’s birthday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288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jack’s </a:t>
            </a:r>
            <a:r>
              <a:rPr lang="en-US" dirty="0" err="1" smtClean="0"/>
              <a:t>bday</a:t>
            </a:r>
            <a:r>
              <a:rPr lang="en-US" dirty="0" smtClean="0"/>
              <a:t>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06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020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jack’s </a:t>
            </a:r>
            <a:r>
              <a:rPr lang="en-US" dirty="0" err="1" smtClean="0"/>
              <a:t>bday</a:t>
            </a:r>
            <a:r>
              <a:rPr lang="en-US" dirty="0" smtClean="0"/>
              <a:t>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287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ling party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032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ling party 2004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870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ling party 2004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451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16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Wally’s 80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bday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7123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Wally’s 80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bday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7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78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 Daniels and Andrea </a:t>
            </a:r>
            <a:r>
              <a:rPr lang="en-US" dirty="0" err="1" smtClean="0"/>
              <a:t>Berez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5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Megan </a:t>
            </a:r>
            <a:r>
              <a:rPr lang="en-US" dirty="0" err="1" smtClean="0"/>
              <a:t>Lukaniec</a:t>
            </a:r>
            <a:r>
              <a:rPr lang="en-US" dirty="0" smtClean="0"/>
              <a:t> - </a:t>
            </a:r>
            <a:r>
              <a:rPr lang="en-US" dirty="0" err="1" smtClean="0"/>
              <a:t>Wendat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68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mural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1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39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35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47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9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methods 02-03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30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Shawn Warner-Garcia’s son Austin on the ling quilt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4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guess who? 1957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50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Wally Chafe,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1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6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 Walker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7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Carmen </a:t>
            </a:r>
            <a:r>
              <a:rPr lang="en-US" dirty="0" err="1" smtClean="0"/>
              <a:t>Jany</a:t>
            </a:r>
            <a:r>
              <a:rPr lang="en-US" dirty="0" smtClean="0"/>
              <a:t> graduation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02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5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</a:t>
            </a:r>
            <a:r>
              <a:rPr lang="en-US" baseline="0" dirty="0" smtClean="0"/>
              <a:t> methods 02-03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1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6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15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6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58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Orals Defense, 1993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462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Tomoyo’s</a:t>
            </a:r>
            <a:r>
              <a:rPr lang="en-US" dirty="0" smtClean="0"/>
              <a:t> dissertation</a:t>
            </a:r>
            <a:r>
              <a:rPr lang="en-US" baseline="0" dirty="0" smtClean="0"/>
              <a:t> defense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188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90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81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707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methods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98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graduation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72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Carlos Nash at graduation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80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 Henry caricature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635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sleepy students in the grad ling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877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InField</a:t>
            </a:r>
            <a:r>
              <a:rPr lang="en-US" dirty="0" smtClean="0"/>
              <a:t>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65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Himalayan linguistics</a:t>
            </a:r>
            <a:r>
              <a:rPr lang="en-US" baseline="0" dirty="0" smtClean="0"/>
              <a:t> symposium 1997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54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</a:t>
            </a:r>
            <a:r>
              <a:rPr lang="en-US" baseline="0" dirty="0" smtClean="0"/>
              <a:t> day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780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59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2011 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sbhs</a:t>
            </a:r>
            <a:r>
              <a:rPr lang="en-US" baseline="0" dirty="0" smtClean="0"/>
              <a:t>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4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methods 06-07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602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524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Edmonton ICLC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00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Edmonton ICLC 2013 (honoring Wally Chafe)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759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WEAL 1992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69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Kyoto Restaurant – SB 1992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21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Kyoto 1992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4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Kyoto 1992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2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CLaW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55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IGALA 2014 Vancouver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602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1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</a:t>
            </a:r>
            <a:r>
              <a:rPr lang="en-US" dirty="0" smtClean="0"/>
              <a:t> phonetics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017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0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</a:t>
            </a:r>
            <a:r>
              <a:rPr lang="en-US" baseline="0" dirty="0" smtClean="0"/>
              <a:t> day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149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527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day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44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CLIC-LISO</a:t>
            </a:r>
            <a:r>
              <a:rPr lang="en-US" baseline="0" dirty="0" smtClean="0"/>
              <a:t>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60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CLIC-LISO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065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CLIC-LISO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24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Department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xmas</a:t>
            </a:r>
            <a:r>
              <a:rPr lang="en-US" baseline="0" dirty="0" smtClean="0"/>
              <a:t> party 1990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706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department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xmas</a:t>
            </a:r>
            <a:r>
              <a:rPr lang="en-US" baseline="0" dirty="0" smtClean="0"/>
              <a:t> party 1990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98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 Botanical gardens 1990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</a:t>
            </a:r>
            <a:r>
              <a:rPr lang="en-US" dirty="0" smtClean="0"/>
              <a:t> phonetics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6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dept</a:t>
            </a:r>
            <a:r>
              <a:rPr lang="en-US" dirty="0" smtClean="0"/>
              <a:t> </a:t>
            </a:r>
            <a:r>
              <a:rPr lang="en-US" dirty="0" err="1" smtClean="0"/>
              <a:t>xmas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950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dept</a:t>
            </a:r>
            <a:r>
              <a:rPr lang="en-US" dirty="0" smtClean="0"/>
              <a:t> </a:t>
            </a:r>
            <a:r>
              <a:rPr lang="en-US" dirty="0" err="1" smtClean="0"/>
              <a:t>xmas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966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xmas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2079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xmas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02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xmas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08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xmas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327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Janie’ss</a:t>
            </a:r>
            <a:r>
              <a:rPr lang="en-US" dirty="0" smtClean="0"/>
              <a:t> wedding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038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Janie’s wedding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323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dinner with visiting scholars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308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mystery hike – Sarah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2011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35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WAIL party year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11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WAIL party year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88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Halloween 1992 - Pat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50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Halloween 1992</a:t>
            </a:r>
            <a:r>
              <a:rPr lang="en-US" baseline="0" dirty="0" smtClean="0"/>
              <a:t> - Jack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24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Halloween 1992</a:t>
            </a:r>
            <a:r>
              <a:rPr lang="en-US" baseline="0" dirty="0" smtClean="0"/>
              <a:t> - Lila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001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Halloween 1992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615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Halloween 1992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143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lsa</a:t>
            </a:r>
            <a:r>
              <a:rPr lang="en-US" dirty="0" smtClean="0"/>
              <a:t> institute party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03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LSA institute party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5148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lsa</a:t>
            </a:r>
            <a:r>
              <a:rPr lang="en-US" dirty="0" smtClean="0"/>
              <a:t> institute party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3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students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449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 field’s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594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dept</a:t>
            </a:r>
            <a:r>
              <a:rPr lang="en-US" dirty="0" smtClean="0"/>
              <a:t> </a:t>
            </a:r>
            <a:r>
              <a:rPr lang="en-US" dirty="0" err="1" smtClean="0"/>
              <a:t>xmas</a:t>
            </a:r>
            <a:r>
              <a:rPr lang="en-US" dirty="0" smtClean="0"/>
              <a:t>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279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dept</a:t>
            </a:r>
            <a:r>
              <a:rPr lang="en-US" dirty="0" smtClean="0"/>
              <a:t> </a:t>
            </a:r>
            <a:r>
              <a:rPr lang="en-US" dirty="0" err="1" smtClean="0"/>
              <a:t>xmas</a:t>
            </a:r>
            <a:r>
              <a:rPr lang="en-US" dirty="0" smtClean="0"/>
              <a:t>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19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dept</a:t>
            </a:r>
            <a:r>
              <a:rPr lang="en-US" dirty="0" smtClean="0"/>
              <a:t> </a:t>
            </a:r>
            <a:r>
              <a:rPr lang="en-US" dirty="0" err="1" smtClean="0"/>
              <a:t>xmas</a:t>
            </a:r>
            <a:r>
              <a:rPr lang="en-US" dirty="0" smtClean="0"/>
              <a:t>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216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dept</a:t>
            </a:r>
            <a:r>
              <a:rPr lang="en-US" dirty="0" smtClean="0"/>
              <a:t> </a:t>
            </a:r>
            <a:r>
              <a:rPr lang="en-US" dirty="0" err="1" smtClean="0"/>
              <a:t>xmas</a:t>
            </a:r>
            <a:r>
              <a:rPr lang="en-US" dirty="0" smtClean="0"/>
              <a:t> party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6778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5127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51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817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75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eoy</a:t>
            </a:r>
            <a:r>
              <a:rPr lang="en-US" dirty="0" smtClean="0"/>
              <a:t> picnic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A044-0EAF-344F-AB5A-28DD2D61FB0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2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0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2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9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4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9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7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9A0BA-00CF-2842-B2A1-391A0328C606}" type="datetimeFigureOut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FB81D-E126-1047-AAF4-068431DF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8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2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3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4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15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6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8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20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23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2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2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2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28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3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31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32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33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34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3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36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8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4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6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7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8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8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9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0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1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2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3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53" y="2305539"/>
            <a:ext cx="8366369" cy="2032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eorgia"/>
                <a:cs typeface="Georgia"/>
              </a:rPr>
              <a:t>UCSB Linguistics</a:t>
            </a:r>
            <a:br>
              <a:rPr lang="en-US" sz="6000" dirty="0" smtClean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en-US" sz="6000" dirty="0" smtClean="0">
                <a:solidFill>
                  <a:schemeClr val="bg1"/>
                </a:solidFill>
                <a:latin typeface="Georgia"/>
                <a:cs typeface="Georgia"/>
              </a:rPr>
              <a:t>25 years of awesome!</a:t>
            </a:r>
            <a:endParaRPr lang="en-US" sz="6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2852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 pala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3076" y="324519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Experimental Phonetics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6960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1992 J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68307"/>
            <a:ext cx="4767386" cy="6792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376" y="5708629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Halloween 1992 – guess who!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5762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1992 Li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38" y="131252"/>
            <a:ext cx="4845539" cy="6726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0731" y="6264018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Halloween 1992 – Lila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278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alloween 1992 Car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3" y="200840"/>
            <a:ext cx="4767386" cy="6657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8953" y="2566836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Halloween 1992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8243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19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84" y="0"/>
            <a:ext cx="5099538" cy="6869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4632" y="666856"/>
            <a:ext cx="217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Halloween 1992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866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1992 gro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7" y="0"/>
            <a:ext cx="49236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8413" y="666856"/>
            <a:ext cx="217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Halloween 1992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829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1992 group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8"/>
            <a:ext cx="9144000" cy="6714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00090"/>
            <a:ext cx="217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Halloween 1992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4208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1992 group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26"/>
            <a:ext cx="9181804" cy="6749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6472" y="669141"/>
            <a:ext cx="217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Halloween 1992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2541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SA Institute Party 2001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9" y="62624"/>
            <a:ext cx="8847881" cy="6635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4549" y="466801"/>
            <a:ext cx="307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LSA Institute Party 2001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7144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SA Institute party 2001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427151" cy="6320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3979" y="866911"/>
            <a:ext cx="307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LSA Institute Party 2001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4729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SA Institute Party 2001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9131" cy="6764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3134" y="866911"/>
            <a:ext cx="307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LSA Institute Party 2001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2914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 palatograph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8"/>
            <a:ext cx="9144000" cy="6870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687" y="94818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Experimental Phonetics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3574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 jeanie&amp;kel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04964" cy="6678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8289" y="666856"/>
            <a:ext cx="307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LSA Institute Party 2001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6878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 think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04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9509" y="274638"/>
            <a:ext cx="307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LSA Institute Party 2001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6947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0-09 at 11.31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0" y="313916"/>
            <a:ext cx="4140568" cy="2895600"/>
          </a:xfrm>
          <a:prstGeom prst="rect">
            <a:avLst/>
          </a:prstGeom>
        </p:spPr>
      </p:pic>
      <p:pic>
        <p:nvPicPr>
          <p:cNvPr id="6" name="Picture 5" descr="Screen Shot 2014-10-09 at 11.35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93" y="156958"/>
            <a:ext cx="4123631" cy="3052558"/>
          </a:xfrm>
          <a:prstGeom prst="rect">
            <a:avLst/>
          </a:prstGeom>
        </p:spPr>
      </p:pic>
      <p:pic>
        <p:nvPicPr>
          <p:cNvPr id="7" name="Picture 6" descr="Screen Shot 2014-10-09 at 11.36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" y="3403600"/>
            <a:ext cx="4140569" cy="3187243"/>
          </a:xfrm>
          <a:prstGeom prst="rect">
            <a:avLst/>
          </a:prstGeom>
        </p:spPr>
      </p:pic>
      <p:pic>
        <p:nvPicPr>
          <p:cNvPr id="8" name="Picture 7" descr="Screen Shot 2014-10-09 at 11.36.3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93" y="3492500"/>
            <a:ext cx="4089122" cy="29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5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xmlns:p14="http://schemas.microsoft.com/office/powerpoint/2010/main" spd="med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pt Xmas party 1995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346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972" y="337677"/>
            <a:ext cx="481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Department Christmas party, 1995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2441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pt Xmas party 1995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9" y="0"/>
            <a:ext cx="46245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5065" y="6126163"/>
            <a:ext cx="481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Department Christmas party, 1995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9730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5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376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142" y="685043"/>
            <a:ext cx="481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Department Christmas party, 1995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187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420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6935" y="523960"/>
            <a:ext cx="481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Department Christmas party, 1995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2910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arty 19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1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0470" y="337677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End of the year picnic 1991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6309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icnic 19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149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0508" y="537732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End of the year picnic 1991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1450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icnic 1991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97284" cy="6126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2055" y="537732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End of the year picnic 1991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9922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 palatograph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" y="0"/>
            <a:ext cx="91268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6085" y="123657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Experimental Phonetics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8640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icnic 1991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799"/>
            <a:ext cx="9144000" cy="6101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39" y="1174304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End of the year picnic 1991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2153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icnic 1991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201551" cy="6306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260" y="765292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End of the year picnic 1991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792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lloween party 19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9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5779" y="274638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Halloween 1991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3735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995 bab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24" y="0"/>
            <a:ext cx="4727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1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livia and Marian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43"/>
            <a:ext cx="9144000" cy="588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7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olstice Parade 19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63" y="141857"/>
            <a:ext cx="4597084" cy="675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9763" y="365221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Solstice Parade 1995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5340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's baby shower 1997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247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6741" y="853466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Pat’s baby shower, 1997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114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's baby shower 199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35"/>
            <a:ext cx="9144000" cy="6311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494" y="615426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Pat’s baby shower, 1997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045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icnic 19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53" y="0"/>
            <a:ext cx="4737897" cy="6902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0658" y="626722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End of the year picnic 1995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5600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OY picnic 199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77"/>
            <a:ext cx="9144000" cy="604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907" y="5926108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End of the year picnic 1998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7277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ILLS 2011-Joe-camera cop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69" y="0"/>
            <a:ext cx="5255845" cy="7007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8532" y="396399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SKILLS 2011 students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346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EOY picnic 1998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487"/>
            <a:ext cx="9165977" cy="6439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205" y="5926108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End of the year picnic 1998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8781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Jack's birthday 2001 Hendry's B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9146867" cy="6163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8817" y="815481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Jack’s birthday 2001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2480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ack's birthday 2001 H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1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7708" y="625354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Jack’s birthday 2001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5724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ack's birthday 2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73"/>
            <a:ext cx="9122078" cy="6081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5969" y="839934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Jack’s birthday 2001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70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1 - Ling party 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771" y="5959689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Linguistics party 2004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8331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2 - LING party 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3609" y="293451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Linguistics party 2004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8324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3 - Ling party 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239" y="565238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Linguistics party 2004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1040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andy's thank you party 199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680"/>
            <a:ext cx="9176304" cy="6456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4153" y="141258"/>
            <a:ext cx="1167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2004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3232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ally's 80th bid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004300" cy="675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6516" y="443070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Wally’s 80</a:t>
            </a:r>
            <a:r>
              <a:rPr lang="en-US" sz="2000" baseline="30000" dirty="0" smtClean="0">
                <a:solidFill>
                  <a:srgbClr val="FFFFFF"/>
                </a:solidFill>
                <a:latin typeface="Georgia"/>
                <a:cs typeface="Georgia"/>
              </a:rPr>
              <a:t>th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 birthday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1721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ally's 80th bday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004300" cy="675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8462" y="87620"/>
            <a:ext cx="343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Wally’s 80</a:t>
            </a:r>
            <a:r>
              <a:rPr lang="en-US" sz="2000" baseline="30000" dirty="0" smtClean="0">
                <a:solidFill>
                  <a:srgbClr val="FFFFFF"/>
                </a:solidFill>
                <a:latin typeface="Georgia"/>
                <a:cs typeface="Georgia"/>
              </a:rPr>
              <a:t>th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 birthday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335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 2011-MariaEdith-lab cop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6"/>
            <a:ext cx="9086525" cy="6814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8113" y="29829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2011 students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8094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ILLS-IVTC-2014-painting-AnnaBa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16" y="0"/>
            <a:ext cx="51435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8008" y="558500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SKILLS 2014 students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5469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ILLS mu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78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8635" y="6116690"/>
            <a:ext cx="3624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2014 student mural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7765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nette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3" y="596322"/>
            <a:ext cx="4926094" cy="4926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4470" y="5955999"/>
            <a:ext cx="386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Lynnette Arnold in El Salvador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6013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ea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588"/>
            <a:ext cx="9144000" cy="4354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3215" y="6013075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Andrea </a:t>
            </a:r>
            <a:r>
              <a:rPr lang="en-US" sz="2000" dirty="0" err="1" smtClean="0">
                <a:solidFill>
                  <a:schemeClr val="bg1"/>
                </a:solidFill>
                <a:latin typeface="Georgia"/>
                <a:cs typeface="Georgia"/>
              </a:rPr>
              <a:t>Berez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8854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_and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31" y="-1"/>
            <a:ext cx="6849973" cy="6849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346" y="348023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Andrea and Don Daniels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9011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0073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Classes and Fieldwork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0886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gan_wend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05" y="225329"/>
            <a:ext cx="5810881" cy="5810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426" y="6247236"/>
            <a:ext cx="393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Megan </a:t>
            </a:r>
            <a:r>
              <a:rPr lang="en-US" sz="2000" dirty="0" err="1" smtClean="0">
                <a:solidFill>
                  <a:schemeClr val="bg1"/>
                </a:solidFill>
                <a:latin typeface="Georgia"/>
                <a:cs typeface="Georgia"/>
              </a:rPr>
              <a:t>Lukaniec</a:t>
            </a: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 on </a:t>
            </a:r>
            <a:r>
              <a:rPr lang="en-US" sz="2000" dirty="0" err="1" smtClean="0">
                <a:solidFill>
                  <a:schemeClr val="bg1"/>
                </a:solidFill>
                <a:latin typeface="Georgia"/>
                <a:cs typeface="Georgia"/>
              </a:rPr>
              <a:t>Wendat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4330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1"/>
            <a:ext cx="8229600" cy="171828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Department, Graduation, and Individual Photos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8521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artment 198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32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598" y="346961"/>
            <a:ext cx="107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orgia"/>
                <a:cs typeface="Georgia"/>
              </a:rPr>
              <a:t>1984</a:t>
            </a:r>
            <a:endParaRPr lang="en-US" sz="2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3373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artment 19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0"/>
            <a:ext cx="8661400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751" y="346961"/>
            <a:ext cx="107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orgia"/>
                <a:cs typeface="Georgia"/>
              </a:rPr>
              <a:t>1985</a:t>
            </a:r>
            <a:endParaRPr lang="en-US" sz="2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433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artment 198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" y="0"/>
            <a:ext cx="85162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351" y="503919"/>
            <a:ext cx="107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orgia"/>
                <a:cs typeface="Georgia"/>
              </a:rPr>
              <a:t>1986</a:t>
            </a:r>
            <a:endParaRPr lang="en-US" sz="2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8625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artment 19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32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598" y="346961"/>
            <a:ext cx="107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1988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0476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artment 1988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" y="0"/>
            <a:ext cx="8861015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3930" y="380006"/>
            <a:ext cx="107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1988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3261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ustin W-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163" y="274638"/>
            <a:ext cx="8191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Austin Warner-Garcia on a linguistics grad student-made quilt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9679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fe-19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07"/>
            <a:ext cx="9144000" cy="5982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6550" y="6337936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Guess who? (1957)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7551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fe-2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"/>
            <a:ext cx="9144000" cy="6087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5196" y="628418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Wally Chafe, 2008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8818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eld Methods 1993-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49"/>
            <a:ext cx="9144000" cy="6509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687" y="671469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Field Methods 1993-1994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8980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55" y="10869"/>
            <a:ext cx="46580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175" y="74431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2000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3254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duation 2000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" y="1074615"/>
            <a:ext cx="9138979" cy="5226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8009" y="137214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2000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3309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alker fam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4"/>
            <a:ext cx="9052984" cy="6789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7476" y="501452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Alex Walker and family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1699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rmen Jany grad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1861" y="6266096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Graduation 2007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7767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56"/>
            <a:ext cx="9144000" cy="6297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0706" y="458646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9489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1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9237865" cy="6126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7266" y="57279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8794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7" y="133350"/>
            <a:ext cx="9155247" cy="5992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0613" y="625182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2003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2217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3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7" y="0"/>
            <a:ext cx="46324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7978" y="598191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2003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5917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3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91246" cy="6202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875" y="658411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2003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2793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3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92"/>
            <a:ext cx="9144000" cy="5917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3419" y="672099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2003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6792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eld methods 02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7486" y="1172092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Field Methods 2002-2003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1543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rals Defense 1993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15"/>
            <a:ext cx="9144000" cy="6342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4047" y="1448216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Orals Defense 1993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4118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Hiroko mystery</a:t>
            </a:r>
            <a:endParaRPr lang="en-US" dirty="0"/>
          </a:p>
        </p:txBody>
      </p:sp>
      <p:pic>
        <p:nvPicPr>
          <p:cNvPr id="4" name="Picture 3" descr="Hiroko myst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5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 joe&amp;est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6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moyo's defense 2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8922"/>
            <a:ext cx="9138193" cy="6126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662" y="1372147"/>
            <a:ext cx="438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Georgia"/>
                <a:cs typeface="Georgia"/>
              </a:rPr>
              <a:t>Tomoyo’s</a:t>
            </a:r>
            <a:r>
              <a:rPr lang="en-US" sz="2000" dirty="0" smtClean="0">
                <a:latin typeface="Georgia"/>
                <a:cs typeface="Georgia"/>
              </a:rPr>
              <a:t> dissertation defense, 2001 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9232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939"/>
            <a:ext cx="9155836" cy="5255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2069" y="6190471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2004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8653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duation 2004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9233"/>
            <a:ext cx="9206685" cy="5138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6864" y="6066331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2003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2842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 2004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0"/>
            <a:ext cx="388926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4357" y="319485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2004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6811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4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989"/>
            <a:ext cx="9224118" cy="5290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3843" y="6151945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2004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7267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duation 2004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31" y="0"/>
            <a:ext cx="38548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110" y="592610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2004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4327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roko graduation 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" y="0"/>
            <a:ext cx="91485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326" y="348313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2004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8077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eldMethods02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725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4674" y="97203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Field Methods 2002-2003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9852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roko graduation2004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69" y="-1"/>
            <a:ext cx="9229969" cy="6919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7282" y="29094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Graduation 2004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7909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rl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33" y="69947"/>
            <a:ext cx="6788053" cy="6788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2902" y="71694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Graduation 2011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425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 Henry carica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004300" cy="675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5864" y="4713540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Tim Henry caricature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217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eeping students 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06154" cy="6951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081" y="348023"/>
            <a:ext cx="637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Sleepy students in the graduate linguistics lab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4873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340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Conferences and Workshops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5923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Field 2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" y="624859"/>
            <a:ext cx="9132084" cy="5096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9154" y="5997029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Georgia"/>
                <a:cs typeface="Georgia"/>
              </a:rPr>
              <a:t>InField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 2008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5886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Field 2008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742"/>
            <a:ext cx="9144000" cy="5103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0404" y="610913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InField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 2008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2109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Field 2008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40"/>
            <a:ext cx="9183213" cy="5125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1861" y="5952180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InField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 2008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3669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Field 2008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35"/>
            <a:ext cx="9144000" cy="5103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8839" y="605468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InField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 2008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626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Field 2008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" y="453633"/>
            <a:ext cx="9132086" cy="5096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7486" y="6009256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InField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 2008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1405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eld Methods 2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5669" cy="6833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9572" y="1172092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Field Methods 2005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4978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malayan Linguistics Symposium 19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58"/>
            <a:ext cx="9144000" cy="6075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3430" y="6251827"/>
            <a:ext cx="5108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Himalayan Linguistics Symposium, 1997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3789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kills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29"/>
            <a:ext cx="9144000" cy="4354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7695" y="5925683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SKILLS Day 2011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8970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1-SKILLS Day-Mari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5510" y="6209311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SKILLS Day 2011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185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KILLS 2011 SBHS group at work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9" y="157731"/>
            <a:ext cx="8749944" cy="5851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9989" y="6209311"/>
            <a:ext cx="460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SBHS Students at SKILLS Day 2011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840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-CHS-SKILLSDay-AudreyLopez-Carme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18" y="0"/>
            <a:ext cx="9184218" cy="6888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092" y="339323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SKILLS Day 2011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9818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KILLS-2012-CHS-SBHS-UCSBDay-LynnetteArnol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92" y="0"/>
            <a:ext cx="4642338" cy="6941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7695" y="6126163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SKILLS Day 2012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5268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dmonton ICLC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581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47" y="74583"/>
            <a:ext cx="776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Edmonton International Cognitive Linguistics Conference, 2013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7618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dmonton ICLC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9645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Edmonton ICLC, 2013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3412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orkshop in East Asian Lx (WEAL) 1992, Ky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381188" cy="6506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7699" y="1197249"/>
            <a:ext cx="5380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Workshop on East Asian Languages, 1992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733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EAL 1 Kyoto 19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9149719" cy="6119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4592" y="1008572"/>
            <a:ext cx="5208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Kyoto Restaurant – Santa Barbara, 1992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883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eld Methods 2006-2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9004300" cy="675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939" y="487183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Field Methods 2006-2007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3261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EAL Kyoto 19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31" y="0"/>
            <a:ext cx="46321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3173" y="6301181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Kyoto 1992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665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EAL Kyoto 1992 karaok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9144001" cy="6242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729" y="4788676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Kyoto 1992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270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aW 2013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4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6613" y="5601882"/>
            <a:ext cx="3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Cognition and Language Workshop (</a:t>
            </a:r>
            <a:r>
              <a:rPr lang="en-US" sz="2000" dirty="0" err="1" smtClean="0">
                <a:solidFill>
                  <a:schemeClr val="bg1"/>
                </a:solidFill>
                <a:latin typeface="Georgia"/>
                <a:cs typeface="Georgia"/>
              </a:rPr>
              <a:t>CLaW</a:t>
            </a: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), 2013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8777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GALA 2014 Vancou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5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26" y="2862372"/>
            <a:ext cx="3210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International Gender and Language Association (IGALA)  conference, Vancouver 2014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4058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 Day 2013 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3" y="171227"/>
            <a:ext cx="8686800" cy="5782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4842" y="6096739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Day 2013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9530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 Day 2013 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4" y="274638"/>
            <a:ext cx="8247896" cy="5490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654" y="6057842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Day 2013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854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ILLS Day 2013 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" y="588554"/>
            <a:ext cx="7680763" cy="5112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3279" y="599685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Day 2013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6844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 Day 2013 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6" y="470023"/>
            <a:ext cx="8076914" cy="5376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4842" y="6096739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Day 2013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0877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 D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3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4842" y="629679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Day 2014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7743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ILLS Day 2014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3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4842" y="6296794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SKILLS Day 2014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411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latography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0"/>
            <a:ext cx="91485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6033" y="54807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Experimental Phonetics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1983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IC-LISO 2005 Group at lun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0675" y="70083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CLIC-LISO 2005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104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IC-LISO 2005 Lydia Annette Ma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2128" y="27463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CLIC-LISO 2005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5934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IC-LISO 2005 Lydia Annette Hirok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238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3076" y="274638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CLIC-LISO 2005</a:t>
            </a: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8141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92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Parties and Get-Togethers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1594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90" y="0"/>
            <a:ext cx="45342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630" y="6130959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Department Christmas party, 1990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1546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0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25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630" y="6130959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Department Christmas party, 1990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1888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B Botanical Gardens 19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23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7595" y="6092948"/>
            <a:ext cx="4858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Santa Barbara Botanical Gardens, 1990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292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9144001" cy="6330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630" y="6159497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Department Christmas party, 1991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54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1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34"/>
            <a:ext cx="9205366" cy="6126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2590" y="483415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Department Christmas party, 1991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4799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pt Xmas party 1991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198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23038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Department Christmas party, 1991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3135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latography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5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5679" y="4400687"/>
            <a:ext cx="32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Experimental Phonetics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5420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1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197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991" y="5926108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Department Christmas party, 1991</a:t>
            </a:r>
            <a:endParaRPr lang="en-US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608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pt Xmas party 1991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79" y="0"/>
            <a:ext cx="46441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3525" y="6159497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Department Christmas party, 1991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9678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pt Xmas party 1991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51" y="0"/>
            <a:ext cx="47217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630" y="423391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Department Christmas party, 1991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6460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anie's wedding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4"/>
            <a:ext cx="9144000" cy="6861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4931" y="308949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Janie’s wedding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612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anie's wed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7177" y="6324458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Janie’s wedding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3911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th visiting scholars 19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27"/>
            <a:ext cx="9144001" cy="605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4657" y="636177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Visiting Scholar Dinner, 1995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8319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riz hi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8203" y="710018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Hiking!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9355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AIL party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9023" y="1200090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WAIL party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7668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AIL party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5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9795" y="755465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WAIL party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2942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alloween 1992 P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9151489" cy="6435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2791" y="666856"/>
            <a:ext cx="417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/>
                <a:cs typeface="Georgia"/>
              </a:rPr>
              <a:t>Halloween 1992 – guess who!</a:t>
            </a:r>
            <a:endParaRPr lang="en-U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1766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xmlns:p14="http://schemas.microsoft.com/office/powerpoint/2010/main" spd="med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969</Words>
  <Application>Microsoft Macintosh PowerPoint</Application>
  <PresentationFormat>On-screen Show (4:3)</PresentationFormat>
  <Paragraphs>365</Paragraphs>
  <Slides>139</Slides>
  <Notes>116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0" baseType="lpstr">
      <vt:lpstr>Office Theme</vt:lpstr>
      <vt:lpstr>UCSB Linguistics 25 years of awesome!</vt:lpstr>
      <vt:lpstr>Classes and Fieldwork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Department, Graduation, and Individual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Conferences and Workshops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Parties and Get-Togethers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Santa Barbara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UCSB Linguistics 25 years of awesome!</dc:title>
  <dc:creator>Anna Bax</dc:creator>
  <cp:lastModifiedBy>Anna Bax</cp:lastModifiedBy>
  <cp:revision>128</cp:revision>
  <dcterms:created xsi:type="dcterms:W3CDTF">2014-10-09T18:39:28Z</dcterms:created>
  <dcterms:modified xsi:type="dcterms:W3CDTF">2014-10-10T10:33:43Z</dcterms:modified>
</cp:coreProperties>
</file>